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59" r:id="rId9"/>
    <p:sldId id="260" r:id="rId10"/>
    <p:sldId id="261" r:id="rId11"/>
    <p:sldId id="262" r:id="rId12"/>
    <p:sldId id="269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20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D15CD-7917-4A4B-9F4A-9C04DAD2CC69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02F56-E2C8-43D0-A63B-E2245C9EEF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02F56-E2C8-43D0-A63B-E2245C9EEFF5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02F56-E2C8-43D0-A63B-E2245C9EEFF5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D377-D316-4ED2-BEDA-8B66B96ACC91}" type="datetimeFigureOut">
              <a:rPr lang="th-TH" smtClean="0"/>
              <a:pPr/>
              <a:t>15/10/55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0987-1F21-47F1-947C-C64E21B60EC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m.advanceagro.net/CME/Login.asp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8656" y="2145053"/>
            <a:ext cx="5493464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5400" kern="1200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sz="15600" dirty="0" smtClean="0">
                <a:ln w="3175">
                  <a:solidFill>
                    <a:srgbClr val="FFC000"/>
                  </a:solidFill>
                </a:ln>
                <a:latin typeface="Helvetica75" pitchFamily="34" charset="0"/>
                <a:cs typeface="+mn-cs"/>
              </a:rPr>
              <a:t>CME</a:t>
            </a:r>
            <a:endParaRPr lang="en-US" sz="8000" dirty="0">
              <a:ln w="3175">
                <a:solidFill>
                  <a:srgbClr val="FFC000"/>
                </a:solidFill>
              </a:ln>
              <a:latin typeface="Helvetica75" pitchFamily="34" charset="0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4456" y="4581128"/>
            <a:ext cx="7452320" cy="1205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5400" kern="1200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sz="3200" dirty="0" smtClean="0">
                <a:latin typeface="Helvetica75" pitchFamily="34" charset="0"/>
              </a:rPr>
              <a:t>How  to  request  account,  </a:t>
            </a:r>
          </a:p>
          <a:p>
            <a:r>
              <a:rPr lang="en-US" sz="3200" dirty="0" smtClean="0">
                <a:latin typeface="Helvetica75" pitchFamily="34" charset="0"/>
              </a:rPr>
              <a:t>forgot  password  and  change password</a:t>
            </a:r>
            <a:endParaRPr lang="en-US" sz="3200" dirty="0">
              <a:latin typeface="Helvetica75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072066" y="2143116"/>
            <a:ext cx="5493464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5400" kern="1200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l"/>
            <a:r>
              <a:rPr lang="en-US" sz="3600" dirty="0" smtClean="0">
                <a:ln w="3175">
                  <a:solidFill>
                    <a:srgbClr val="FFC000"/>
                  </a:solidFill>
                </a:ln>
                <a:latin typeface="Helvetica75" pitchFamily="34" charset="0"/>
                <a:cs typeface="+mn-cs"/>
              </a:rPr>
              <a:t>Channel</a:t>
            </a:r>
          </a:p>
          <a:p>
            <a:pPr algn="l"/>
            <a:r>
              <a:rPr lang="en-US" sz="3600" dirty="0" smtClean="0">
                <a:ln w="3175">
                  <a:solidFill>
                    <a:srgbClr val="FFC000"/>
                  </a:solidFill>
                </a:ln>
                <a:latin typeface="Helvetica75" pitchFamily="34" charset="0"/>
                <a:cs typeface="+mn-cs"/>
              </a:rPr>
              <a:t>Marketing</a:t>
            </a:r>
          </a:p>
          <a:p>
            <a:pPr algn="l"/>
            <a:r>
              <a:rPr lang="en-US" sz="3600" dirty="0" smtClean="0">
                <a:ln w="3175">
                  <a:solidFill>
                    <a:srgbClr val="FFC000"/>
                  </a:solidFill>
                </a:ln>
                <a:latin typeface="Helvetica75" pitchFamily="34" charset="0"/>
                <a:cs typeface="+mn-cs"/>
              </a:rPr>
              <a:t>Expense  System</a:t>
            </a:r>
            <a:endParaRPr lang="en-US" sz="1800" dirty="0">
              <a:ln w="3175">
                <a:solidFill>
                  <a:srgbClr val="FFC000"/>
                </a:solidFill>
              </a:ln>
              <a:latin typeface="Helvetica75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Forgot Password 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(1)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476" y="1567095"/>
            <a:ext cx="4419048" cy="372381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5500702"/>
            <a:ext cx="9144000" cy="101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If you forgot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your password, you can ask the system to send new password to your email by click “</a:t>
            </a:r>
            <a:r>
              <a:rPr kumimoji="0" lang="en-US" sz="2000" b="1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Forgot your password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”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Forgot Password 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(2)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490334"/>
            <a:ext cx="9144000" cy="101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Fill your email and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click “</a:t>
            </a:r>
            <a:r>
              <a:rPr kumimoji="0" lang="en-US" sz="2000" b="1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Send new password to my E-mail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”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pic>
        <p:nvPicPr>
          <p:cNvPr id="5" name="Picture 4" descr="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428" y="2529000"/>
            <a:ext cx="7657143" cy="180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260648"/>
            <a:ext cx="576064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Things</a:t>
            </a:r>
            <a:r>
              <a:rPr kumimoji="0" lang="en-US" sz="5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prepare before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0" i="0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training</a:t>
            </a:r>
            <a:endParaRPr kumimoji="0" lang="th-TH" sz="8000" i="0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28666" y="5933373"/>
            <a:ext cx="8215338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1" u="none" strike="noStrike" kern="1200" cap="none" spc="0" normalizeH="0" baseline="0" noProof="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4" name="Half Frame 3"/>
          <p:cNvSpPr/>
          <p:nvPr/>
        </p:nvSpPr>
        <p:spPr>
          <a:xfrm rot="10800000">
            <a:off x="3146534" y="4339645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Half Frame 4"/>
          <p:cNvSpPr/>
          <p:nvPr/>
        </p:nvSpPr>
        <p:spPr>
          <a:xfrm rot="10800000">
            <a:off x="3131840" y="5515810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48071" y="4053702"/>
            <a:ext cx="5460433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Helvetica75" pitchFamily="34" charset="0"/>
                <a:cs typeface="Arial" charset="0"/>
              </a:rPr>
              <a:t>Username &amp; Password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elvetica75" pitchFamily="34" charset="0"/>
                <a:cs typeface="Arial" charset="0"/>
              </a:rPr>
              <a:t>For login to system</a:t>
            </a:r>
            <a:endParaRPr kumimoji="0" lang="th-TH" sz="2400" b="0" i="0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52386" y="5205830"/>
            <a:ext cx="5460433" cy="11521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Helvetica75" pitchFamily="34" charset="0"/>
                <a:cs typeface="Arial" charset="0"/>
              </a:rPr>
              <a:t>Proposal’s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elvetica75" pitchFamily="34" charset="0"/>
                <a:cs typeface="Arial" charset="0"/>
              </a:rPr>
              <a:t>Document Support</a:t>
            </a:r>
            <a:endParaRPr kumimoji="0" lang="th-TH" sz="2400" b="0" i="0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Helvetica75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7158" y="5500702"/>
            <a:ext cx="8786842" cy="101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For new coming user, you need to request account before log-in to the system by	1. Go to </a:t>
            </a:r>
            <a:r>
              <a:rPr kumimoji="0" lang="en-US" sz="2000" b="1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http://cme.doubleapaper.com</a:t>
            </a: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	2. Click “</a:t>
            </a:r>
            <a:r>
              <a:rPr kumimoji="0" lang="en-US" sz="2000" b="1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Register</a:t>
            </a: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”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>
            <a:hlinkClick r:id="rId2"/>
          </p:cNvPr>
          <p:cNvSpPr txBox="1">
            <a:spLocks/>
          </p:cNvSpPr>
          <p:nvPr/>
        </p:nvSpPr>
        <p:spPr>
          <a:xfrm>
            <a:off x="899592" y="765666"/>
            <a:ext cx="7351044" cy="719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+mj-lt"/>
                <a:cs typeface="Arial" charset="0"/>
              </a:rPr>
              <a:t>http://cme.doubleapaper.com</a:t>
            </a:r>
            <a:endParaRPr kumimoji="0" lang="th-TH" sz="240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+mj-lt"/>
              <a:cs typeface="Arial" charset="0"/>
            </a:endParaRPr>
          </a:p>
        </p:txBody>
      </p:sp>
      <p:sp>
        <p:nvSpPr>
          <p:cNvPr id="4" name="Half Frame 3"/>
          <p:cNvSpPr/>
          <p:nvPr/>
        </p:nvSpPr>
        <p:spPr>
          <a:xfrm rot="10800000">
            <a:off x="442085" y="428900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itle 1">
            <a:hlinkClick r:id="rId2"/>
          </p:cNvPr>
          <p:cNvSpPr txBox="1">
            <a:spLocks/>
          </p:cNvSpPr>
          <p:nvPr/>
        </p:nvSpPr>
        <p:spPr>
          <a:xfrm>
            <a:off x="827584" y="477634"/>
            <a:ext cx="1183551" cy="431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Helvetica75" pitchFamily="34" charset="0"/>
                <a:cs typeface="Arial" charset="0"/>
              </a:rPr>
              <a:t>Go</a:t>
            </a:r>
            <a:r>
              <a:rPr kumimoji="0" lang="en-US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Helvetica75" pitchFamily="34" charset="0"/>
                <a:cs typeface="Arial" charset="0"/>
              </a:rPr>
              <a:t> to</a:t>
            </a:r>
            <a:endParaRPr kumimoji="0" lang="th-TH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Helvetica75" pitchFamily="34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2084" y="1500174"/>
            <a:ext cx="8344726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1714488"/>
            <a:ext cx="4447619" cy="37428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Request 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 Account (1)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142984"/>
            <a:ext cx="6614653" cy="454963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5500702"/>
            <a:ext cx="9144000" cy="101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Fulfill your profile, upload your photo then click “</a:t>
            </a:r>
            <a:r>
              <a:rPr kumimoji="0" lang="en-US" sz="20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Submit</a:t>
            </a:r>
            <a:r>
              <a:rPr kumimoji="0" lang="en-US" sz="2000" b="0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”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Request 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 Account (2)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1571612"/>
            <a:ext cx="4285715" cy="67619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214554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The confirm message will be show after your request was complete.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64357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After the Admin approve your account, the system will be send the username and password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to your email.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pic>
        <p:nvPicPr>
          <p:cNvPr id="7" name="Picture 6" descr="03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2000" y="3162616"/>
            <a:ext cx="5200000" cy="24095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Request 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 Account (3)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500702"/>
            <a:ext cx="9144000" cy="101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Go to </a:t>
            </a:r>
            <a:r>
              <a:rPr lang="en-US" sz="20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cs typeface="Arial" pitchFamily="34" charset="0"/>
              </a:rPr>
              <a:t>http://cme.doubleapaper.com </a:t>
            </a:r>
          </a:p>
          <a:p>
            <a:pPr lvl="0" algn="ctr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and use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the username and password to log-in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pic>
        <p:nvPicPr>
          <p:cNvPr id="5" name="Picture 4" descr="03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476" y="1576619"/>
            <a:ext cx="4419048" cy="37047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           Home page (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1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4429132"/>
            <a:ext cx="8286808" cy="2081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After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log-in, the system will redirect to homepage where you can see your relate proposals. And you can manage your profile by click at the triangle menu</a:t>
            </a:r>
          </a:p>
          <a:p>
            <a:pPr lvl="0">
              <a:spcBef>
                <a:spcPct val="0"/>
              </a:spcBef>
            </a:pPr>
            <a:r>
              <a:rPr lang="en-US" sz="2000" baseline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charset="0"/>
              </a:rPr>
              <a:t>	1. View and</a:t>
            </a:r>
            <a:r>
              <a:rPr lang="en-US" sz="20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charset="0"/>
              </a:rPr>
              <a:t> edit your profile</a:t>
            </a:r>
            <a:endParaRPr lang="en-US" sz="2000" baseline="0" dirty="0" smtClean="0">
              <a:ln w="18415" cmpd="sng">
                <a:noFill/>
                <a:prstDash val="solid"/>
              </a:ln>
              <a:solidFill>
                <a:schemeClr val="bg1"/>
              </a:solidFill>
              <a:latin typeface="+mj-lt"/>
              <a:cs typeface="Arial" charset="0"/>
            </a:endParaRPr>
          </a:p>
          <a:p>
            <a:pPr lvl="0">
              <a:spcBef>
                <a:spcPct val="0"/>
              </a:spcBef>
            </a:pP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	2. Change password (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require to change password after first login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)</a:t>
            </a:r>
          </a:p>
          <a:p>
            <a:pPr lvl="0">
              <a:spcBef>
                <a:spcPct val="0"/>
              </a:spcBef>
            </a:pPr>
            <a:r>
              <a:rPr lang="en-US" sz="2000" baseline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charset="0"/>
              </a:rPr>
              <a:t>	3. Download</a:t>
            </a:r>
            <a:r>
              <a:rPr lang="en-US" sz="20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charset="0"/>
              </a:rPr>
              <a:t> the user manual</a:t>
            </a:r>
            <a:endParaRPr lang="en-US" sz="2000" baseline="0" dirty="0" smtClean="0">
              <a:ln w="18415" cmpd="sng">
                <a:noFill/>
                <a:prstDash val="solid"/>
              </a:ln>
              <a:solidFill>
                <a:schemeClr val="bg1"/>
              </a:solidFill>
              <a:latin typeface="+mj-lt"/>
              <a:cs typeface="Arial" charset="0"/>
            </a:endParaRPr>
          </a:p>
          <a:p>
            <a:pPr lvl="0">
              <a:spcBef>
                <a:spcPct val="0"/>
              </a:spcBef>
            </a:pP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	4. Log Out (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require to click log out </a:t>
            </a:r>
            <a:r>
              <a:rPr lang="en-US" sz="2000" dirty="0" smtClean="0">
                <a:solidFill>
                  <a:srgbClr val="FFFF00"/>
                </a:solidFill>
              </a:rPr>
              <a:t>especially the public computer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)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8596" y="1285860"/>
            <a:ext cx="8299768" cy="3014427"/>
            <a:chOff x="428596" y="1285860"/>
            <a:chExt cx="8299768" cy="3014427"/>
          </a:xfrm>
        </p:grpSpPr>
        <p:pic>
          <p:nvPicPr>
            <p:cNvPr id="6" name="Picture 5" descr="03-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8596" y="1285860"/>
              <a:ext cx="8286776" cy="1395474"/>
            </a:xfrm>
            <a:prstGeom prst="rect">
              <a:avLst/>
            </a:prstGeom>
          </p:spPr>
        </p:pic>
        <p:sp>
          <p:nvSpPr>
            <p:cNvPr id="8" name="Freeform 7"/>
            <p:cNvSpPr/>
            <p:nvPr/>
          </p:nvSpPr>
          <p:spPr>
            <a:xfrm>
              <a:off x="2446317" y="1698171"/>
              <a:ext cx="6282047" cy="2600697"/>
            </a:xfrm>
            <a:custGeom>
              <a:avLst/>
              <a:gdLst>
                <a:gd name="connsiteX0" fmla="*/ 4263241 w 6282047"/>
                <a:gd name="connsiteY0" fmla="*/ 0 h 2600697"/>
                <a:gd name="connsiteX1" fmla="*/ 0 w 6282047"/>
                <a:gd name="connsiteY1" fmla="*/ 665019 h 2600697"/>
                <a:gd name="connsiteX2" fmla="*/ 4548249 w 6282047"/>
                <a:gd name="connsiteY2" fmla="*/ 2600697 h 2600697"/>
                <a:gd name="connsiteX3" fmla="*/ 6282047 w 6282047"/>
                <a:gd name="connsiteY3" fmla="*/ 11876 h 2600697"/>
                <a:gd name="connsiteX4" fmla="*/ 4263241 w 6282047"/>
                <a:gd name="connsiteY4" fmla="*/ 0 h 260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2047" h="2600697">
                  <a:moveTo>
                    <a:pt x="4263241" y="0"/>
                  </a:moveTo>
                  <a:lnTo>
                    <a:pt x="0" y="665019"/>
                  </a:lnTo>
                  <a:lnTo>
                    <a:pt x="4548249" y="2600697"/>
                  </a:lnTo>
                  <a:lnTo>
                    <a:pt x="6282047" y="11876"/>
                  </a:lnTo>
                  <a:lnTo>
                    <a:pt x="4263241" y="0"/>
                  </a:lnTo>
                  <a:close/>
                </a:path>
              </a:pathLst>
            </a:custGeom>
            <a:solidFill>
              <a:srgbClr val="66CC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9" name="Picture 8" descr="0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28860" y="2357430"/>
              <a:ext cx="4552381" cy="19428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7" name="Rectangle 6"/>
            <p:cNvSpPr/>
            <p:nvPr/>
          </p:nvSpPr>
          <p:spPr>
            <a:xfrm>
              <a:off x="6715140" y="1357298"/>
              <a:ext cx="2000264" cy="35719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Home Page 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(2)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929330"/>
            <a:ext cx="9144000" cy="653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At the home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page, there will show your relate proposal </a:t>
            </a:r>
          </a:p>
          <a:p>
            <a:pPr lvl="0" algn="ctr">
              <a:spcBef>
                <a:spcPct val="0"/>
              </a:spcBef>
            </a:pP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that show in different table/process.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pic>
        <p:nvPicPr>
          <p:cNvPr id="5" name="Picture 4" descr="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1142984"/>
            <a:ext cx="5367419" cy="4759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75" pitchFamily="34" charset="0"/>
                <a:cs typeface="Arial" charset="0"/>
              </a:rPr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Home</a:t>
            </a:r>
            <a:r>
              <a:rPr kumimoji="0" lang="en-US" sz="28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elvetica75" pitchFamily="34" charset="0"/>
                <a:cs typeface="Arial" charset="0"/>
              </a:rPr>
              <a:t> Page (3)</a:t>
            </a:r>
            <a:endParaRPr kumimoji="0" lang="th-TH" sz="2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Helvetica75" pitchFamily="34" charset="0"/>
              <a:cs typeface="Arial" charset="0"/>
            </a:endParaRPr>
          </a:p>
        </p:txBody>
      </p:sp>
      <p:sp>
        <p:nvSpPr>
          <p:cNvPr id="3" name="Half Frame 2"/>
          <p:cNvSpPr/>
          <p:nvPr/>
        </p:nvSpPr>
        <p:spPr>
          <a:xfrm rot="8100000">
            <a:off x="547384" y="603059"/>
            <a:ext cx="385499" cy="385499"/>
          </a:xfrm>
          <a:prstGeom prst="halfFram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3143248"/>
            <a:ext cx="8429652" cy="2143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457200" lvl="0" indent="-457200">
              <a:spcBef>
                <a:spcPct val="0"/>
              </a:spcBef>
            </a:pPr>
            <a:r>
              <a:rPr lang="en-US" sz="20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pitchFamily="34" charset="0"/>
              </a:rPr>
              <a:t>The proposal detail will show as below, </a:t>
            </a:r>
          </a:p>
          <a:p>
            <a:pPr marL="457200" lvl="0" indent="-457200">
              <a:spcBef>
                <a:spcPct val="0"/>
              </a:spcBef>
            </a:pPr>
            <a:r>
              <a:rPr lang="en-US" sz="20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pitchFamily="34" charset="0"/>
              </a:rPr>
              <a:t> 1. Proposal’s country</a:t>
            </a:r>
          </a:p>
          <a:p>
            <a:pPr marL="457200" lvl="0" indent="-457200">
              <a:spcBef>
                <a:spcPct val="0"/>
              </a:spcBef>
            </a:pPr>
            <a:r>
              <a:rPr lang="en-US" sz="20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charset="0"/>
              </a:rPr>
              <a:t> 2. Proposal name – You can click at proposal name to view full proposal detail</a:t>
            </a:r>
          </a:p>
          <a:p>
            <a:pPr marL="457200" lvl="0" indent="-457200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3. Channel</a:t>
            </a:r>
          </a:p>
          <a:p>
            <a:pPr marL="457200" lvl="0" indent="-457200">
              <a:spcBef>
                <a:spcPct val="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4.</a:t>
            </a: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Sub-Channel</a:t>
            </a:r>
          </a:p>
          <a:p>
            <a:pPr marL="457200" lvl="0" indent="-457200">
              <a:spcBef>
                <a:spcPct val="0"/>
              </a:spcBef>
            </a:pPr>
            <a:r>
              <a:rPr kumimoji="0" lang="en-US" sz="2000" b="0" i="0" u="none" strike="noStrike" kern="1200" cap="none" spc="0" normalizeH="0" noProof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5. Request date – Submit proposal date</a:t>
            </a:r>
          </a:p>
          <a:p>
            <a:pPr marL="457200" lvl="0" indent="-457200">
              <a:spcBef>
                <a:spcPct val="0"/>
              </a:spcBef>
            </a:pPr>
            <a:r>
              <a:rPr lang="en-US" sz="2000" baseline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charset="0"/>
              </a:rPr>
              <a:t> 6.</a:t>
            </a:r>
            <a:r>
              <a:rPr lang="en-US" sz="20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+mj-lt"/>
                <a:cs typeface="Arial" charset="0"/>
              </a:rPr>
              <a:t> Requester</a:t>
            </a:r>
            <a:endParaRPr kumimoji="0" lang="th-TH" sz="2000" b="0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</p:txBody>
      </p:sp>
      <p:pic>
        <p:nvPicPr>
          <p:cNvPr id="5" name="Picture 4" descr="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7571429" cy="8380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293</Words>
  <Application>Microsoft Office PowerPoint</Application>
  <PresentationFormat>On-screen Show (4:3)</PresentationFormat>
  <Paragraphs>47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iWanpen</dc:creator>
  <cp:lastModifiedBy>iWanpen</cp:lastModifiedBy>
  <cp:revision>19</cp:revision>
  <dcterms:created xsi:type="dcterms:W3CDTF">2012-09-21T05:20:15Z</dcterms:created>
  <dcterms:modified xsi:type="dcterms:W3CDTF">2012-10-15T02:32:24Z</dcterms:modified>
</cp:coreProperties>
</file>